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9" r:id="rId6"/>
    <p:sldId id="271" r:id="rId7"/>
    <p:sldId id="272" r:id="rId8"/>
    <p:sldId id="273" r:id="rId9"/>
    <p:sldId id="259"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36E1E"/>
    <a:srgbClr val="E46F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68FFE-6C64-426D-8BD1-3954913855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A1F284-5A7C-4180-A4C6-51FE0B5AF0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203AED-BBFB-4B86-ABF5-86DE7B75CA17}"/>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9142FD49-E6D7-4B55-B4AD-18CDF9A50C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9BCDF0-9E6B-468A-9E51-AA4488327360}"/>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2246741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A8930-433E-473A-9B18-52F58C16A0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BDEF1C-DA73-4978-BF4B-AB92271BE7F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D8D45E-7FE1-4C0A-BA99-D22666D37571}"/>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21E00D20-4B0B-4153-A00E-0013E86056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977CB3-6A34-4B0E-A26B-2F4F8455FB20}"/>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2127967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CBE8C6-2A23-4791-809F-64B9E45A1EC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E5E905-7965-400C-8CEF-83D3522DBF8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55BC35-F8A4-4B21-9974-D5A25BC47224}"/>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C14EA114-E1AD-4B6C-9944-ABA24BCCE4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0436F-2DDC-4F53-B57E-778804039FF1}"/>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3693632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8A751-F86C-4B4F-B110-6F8E1B6606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AC5286-7CF5-4F72-A512-A14515ACCED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2FDDC7-5AD1-4679-8364-0F1E93225C9A}"/>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501DA225-2E46-402C-A9E7-D4D2CF8A7C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BF90B0-878E-4A58-B2DA-B2339522EDF9}"/>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3412253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6D140-0437-4074-A71F-55D855895D8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2A38DC-D890-4EA2-ABFD-4D3295AC09C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72F10B-5EAC-4639-A3CE-DB14839AB85B}"/>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69CEF26A-F332-4CF6-ABEE-1B4782201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6E00D3-7CE5-43F3-9277-D393F935D9C9}"/>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1092063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52B9C-CB86-4BA3-BA5E-02BCC6CD5A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1A8B93-914D-440C-B8DF-C40869F9DD7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0599DBB-54F7-42AD-BDBD-5539AF1AAB0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614DC1-1C06-4F4B-AC65-DF9D89B1CA5F}"/>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6" name="Footer Placeholder 5">
            <a:extLst>
              <a:ext uri="{FF2B5EF4-FFF2-40B4-BE49-F238E27FC236}">
                <a16:creationId xmlns:a16="http://schemas.microsoft.com/office/drawing/2014/main" id="{EAE54281-C8E3-4A0E-9461-9B019103D7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C68533-2BC2-4ED6-9A7C-04737A596DDC}"/>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3066629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1D38-17D7-442D-AC62-0B1A21561F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7360E3-A9F2-497C-A452-3A94D7A38A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6775509-6271-47E5-B974-119CE0EF140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549495-59D7-4E92-93A8-FA68B3D546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1093683-DF54-4138-AF6C-BD30B163512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40C96F-15BE-43A0-98F8-E1259A1AC023}"/>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8" name="Footer Placeholder 7">
            <a:extLst>
              <a:ext uri="{FF2B5EF4-FFF2-40B4-BE49-F238E27FC236}">
                <a16:creationId xmlns:a16="http://schemas.microsoft.com/office/drawing/2014/main" id="{3812E5E6-FAEF-42A8-B45D-B567FC835B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104F3D-8905-4FAF-849F-81D90E7F78E1}"/>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3280905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D02E9-174D-4DAE-8D77-3456906362D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C5D289-4842-4A6F-A7EC-04D2159D1105}"/>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4" name="Footer Placeholder 3">
            <a:extLst>
              <a:ext uri="{FF2B5EF4-FFF2-40B4-BE49-F238E27FC236}">
                <a16:creationId xmlns:a16="http://schemas.microsoft.com/office/drawing/2014/main" id="{4F6B0DFA-CB98-4992-A399-62803DA03FF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29729D-2A5E-4CB5-BF5F-51EF1ED49756}"/>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1948149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40953A-75F8-407B-9821-EDC534B01341}"/>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3" name="Footer Placeholder 2">
            <a:extLst>
              <a:ext uri="{FF2B5EF4-FFF2-40B4-BE49-F238E27FC236}">
                <a16:creationId xmlns:a16="http://schemas.microsoft.com/office/drawing/2014/main" id="{DEA94D70-C4DA-4FC3-9C28-ED3E55C20E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586268-6077-46AC-87AB-5B605D174D11}"/>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1825127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4E134-7B59-406B-8AB5-90200C264C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E78AED6-0296-4765-BAE8-A08DE1B22B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0715928-0767-4B9E-912B-ABD2835EDE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5969D82-CC94-4D25-8B0E-75876D6BEDFA}"/>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6" name="Footer Placeholder 5">
            <a:extLst>
              <a:ext uri="{FF2B5EF4-FFF2-40B4-BE49-F238E27FC236}">
                <a16:creationId xmlns:a16="http://schemas.microsoft.com/office/drawing/2014/main" id="{78633BFD-FAD5-4B30-BBC0-4A752C9264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67FE1F-5D20-4100-A069-AC7C3E4825E8}"/>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2676261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54146-89F2-4CDC-B0B7-8F00FBB653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158CEAF-BBC2-4920-A9FC-E1EF636B2AB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F94A3D2-CF8B-4E17-B125-B840E899D3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BEBF91D-707F-4AC4-A65F-B35B7710F17B}"/>
              </a:ext>
            </a:extLst>
          </p:cNvPr>
          <p:cNvSpPr>
            <a:spLocks noGrp="1"/>
          </p:cNvSpPr>
          <p:nvPr>
            <p:ph type="dt" sz="half" idx="10"/>
          </p:nvPr>
        </p:nvSpPr>
        <p:spPr/>
        <p:txBody>
          <a:bodyPr/>
          <a:lstStyle/>
          <a:p>
            <a:fld id="{3F5B14A1-FA3C-4170-B4FA-2C22311781F1}" type="datetimeFigureOut">
              <a:rPr lang="en-US" smtClean="0"/>
              <a:t>5/4/2019</a:t>
            </a:fld>
            <a:endParaRPr lang="en-US"/>
          </a:p>
        </p:txBody>
      </p:sp>
      <p:sp>
        <p:nvSpPr>
          <p:cNvPr id="6" name="Footer Placeholder 5">
            <a:extLst>
              <a:ext uri="{FF2B5EF4-FFF2-40B4-BE49-F238E27FC236}">
                <a16:creationId xmlns:a16="http://schemas.microsoft.com/office/drawing/2014/main" id="{2EA58C20-10EC-4336-AEA4-5F7BD5CFC1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C2BDF9-3AD5-4344-B4B2-E3BBB1BC040C}"/>
              </a:ext>
            </a:extLst>
          </p:cNvPr>
          <p:cNvSpPr>
            <a:spLocks noGrp="1"/>
          </p:cNvSpPr>
          <p:nvPr>
            <p:ph type="sldNum" sz="quarter" idx="12"/>
          </p:nvPr>
        </p:nvSpPr>
        <p:spPr/>
        <p:txBody>
          <a:bodyPr/>
          <a:lstStyle/>
          <a:p>
            <a:fld id="{51135EE3-8750-466F-AF38-C4BA6868ADFB}" type="slidenum">
              <a:rPr lang="en-US" smtClean="0"/>
              <a:t>‹#›</a:t>
            </a:fld>
            <a:endParaRPr lang="en-US"/>
          </a:p>
        </p:txBody>
      </p:sp>
    </p:spTree>
    <p:extLst>
      <p:ext uri="{BB962C8B-B14F-4D97-AF65-F5344CB8AC3E}">
        <p14:creationId xmlns:p14="http://schemas.microsoft.com/office/powerpoint/2010/main" val="3015130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F6B7C8-1B6A-406E-B7E8-EC3AA311CE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8E7F0C-2307-41D3-990E-442DCB0187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E8BE46-6CE6-40D5-BD0B-E2F7E66CA2B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5B14A1-FA3C-4170-B4FA-2C22311781F1}" type="datetimeFigureOut">
              <a:rPr lang="en-US" smtClean="0"/>
              <a:t>5/4/2019</a:t>
            </a:fld>
            <a:endParaRPr lang="en-US"/>
          </a:p>
        </p:txBody>
      </p:sp>
      <p:sp>
        <p:nvSpPr>
          <p:cNvPr id="5" name="Footer Placeholder 4">
            <a:extLst>
              <a:ext uri="{FF2B5EF4-FFF2-40B4-BE49-F238E27FC236}">
                <a16:creationId xmlns:a16="http://schemas.microsoft.com/office/drawing/2014/main" id="{50747C57-5822-4374-B0B2-A587B6E2B9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C9882A-C774-4892-9D6C-5DD90D7083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135EE3-8750-466F-AF38-C4BA6868ADFB}" type="slidenum">
              <a:rPr lang="en-US" smtClean="0"/>
              <a:t>‹#›</a:t>
            </a:fld>
            <a:endParaRPr lang="en-US"/>
          </a:p>
        </p:txBody>
      </p:sp>
    </p:spTree>
    <p:extLst>
      <p:ext uri="{BB962C8B-B14F-4D97-AF65-F5344CB8AC3E}">
        <p14:creationId xmlns:p14="http://schemas.microsoft.com/office/powerpoint/2010/main" val="4270277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title="Decorative sidebar">
            <a:extLst>
              <a:ext uri="{FF2B5EF4-FFF2-40B4-BE49-F238E27FC236}">
                <a16:creationId xmlns:a16="http://schemas.microsoft.com/office/drawing/2014/main" id="{46436510-8BDC-4C22-8BF1-506437B4DDBF}"/>
              </a:ext>
            </a:extLst>
          </p:cNvPr>
          <p:cNvGrpSpPr>
            <a:grpSpLocks noChangeAspect="1"/>
          </p:cNvGrpSpPr>
          <p:nvPr/>
        </p:nvGrpSpPr>
        <p:grpSpPr>
          <a:xfrm>
            <a:off x="746221" y="274758"/>
            <a:ext cx="153347" cy="6308484"/>
            <a:chOff x="0" y="0"/>
            <a:chExt cx="228600" cy="9144000"/>
          </a:xfrm>
        </p:grpSpPr>
        <p:sp>
          <p:nvSpPr>
            <p:cNvPr id="5" name="Rectangle 4">
              <a:extLst>
                <a:ext uri="{FF2B5EF4-FFF2-40B4-BE49-F238E27FC236}">
                  <a16:creationId xmlns:a16="http://schemas.microsoft.com/office/drawing/2014/main" id="{82D2D46B-C9D1-432B-97F1-561F9ADA5A9D}"/>
                </a:ext>
              </a:extLst>
            </p:cNvPr>
            <p:cNvSpPr/>
            <p:nvPr/>
          </p:nvSpPr>
          <p:spPr>
            <a:xfrm>
              <a:off x="0" y="0"/>
              <a:ext cx="228600" cy="87820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numCol="1" spcCol="0" rtlCol="0" fromWordArt="0" anchor="ctr" anchorCtr="0" forceAA="0" compatLnSpc="1">
              <a:prstTxWarp prst="textNoShape">
                <a:avLst/>
              </a:prstTxWarp>
            </a:bodyPr>
            <a:lstStyle/>
            <a:p>
              <a:endParaRPr lang="en-US" dirty="0"/>
            </a:p>
          </p:txBody>
        </p:sp>
        <p:sp>
          <p:nvSpPr>
            <p:cNvPr id="6" name="Rectangle 5">
              <a:extLst>
                <a:ext uri="{FF2B5EF4-FFF2-40B4-BE49-F238E27FC236}">
                  <a16:creationId xmlns:a16="http://schemas.microsoft.com/office/drawing/2014/main" id="{29454C04-26D3-4E7F-A2C8-D6B189D70D92}"/>
                </a:ext>
              </a:extLst>
            </p:cNvPr>
            <p:cNvSpPr>
              <a:spLocks noChangeAspect="1"/>
            </p:cNvSpPr>
            <p:nvPr/>
          </p:nvSpPr>
          <p:spPr>
            <a:xfrm>
              <a:off x="0" y="8915400"/>
              <a:ext cx="228600" cy="228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numCol="1" spcCol="0" rtlCol="0" fromWordArt="0" anchor="ctr" anchorCtr="0" forceAA="0" compatLnSpc="1">
              <a:prstTxWarp prst="textNoShape">
                <a:avLst/>
              </a:prstTxWarp>
            </a:bodyPr>
            <a:lstStyle/>
            <a:p>
              <a:endParaRPr lang="en-US" dirty="0"/>
            </a:p>
          </p:txBody>
        </p:sp>
      </p:grpSp>
      <p:sp>
        <p:nvSpPr>
          <p:cNvPr id="17" name="Text Box 3">
            <a:extLst>
              <a:ext uri="{FF2B5EF4-FFF2-40B4-BE49-F238E27FC236}">
                <a16:creationId xmlns:a16="http://schemas.microsoft.com/office/drawing/2014/main" id="{C38F6674-7D8D-4042-ABD9-46329A455917}"/>
              </a:ext>
            </a:extLst>
          </p:cNvPr>
          <p:cNvSpPr txBox="1"/>
          <p:nvPr/>
        </p:nvSpPr>
        <p:spPr>
          <a:xfrm>
            <a:off x="4102257" y="2663394"/>
            <a:ext cx="3987483" cy="2668031"/>
          </a:xfrm>
          <a:prstGeom prst="rect">
            <a:avLst/>
          </a:prstGeom>
          <a:solidFill>
            <a:schemeClr val="lt1"/>
          </a:solid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numCol="1" spcCol="0" rtlCol="0" fromWordArt="0" anchor="t" anchorCtr="0" forceAA="0" compatLnSpc="1">
            <a:prstTxWarp prst="textNoShape">
              <a:avLst/>
            </a:prstTxWarp>
            <a:noAutofit/>
          </a:bodyPr>
          <a:lstStyle/>
          <a:p>
            <a:pPr marL="45720" marR="45720" algn="ctr">
              <a:spcBef>
                <a:spcPts val="1200"/>
              </a:spcBef>
              <a:spcAft>
                <a:spcPts val="0"/>
              </a:spcAft>
            </a:pPr>
            <a:r>
              <a:rPr lang="en-US" sz="1400" b="1" u="sng" kern="1100"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Group Members</a:t>
            </a:r>
            <a:r>
              <a:rPr lang="en-US" sz="1400" b="1" kern="1100"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a:t>
            </a:r>
            <a:endParaRPr lang="en-US" sz="1400" kern="1100" cap="all" dirty="0">
              <a:effectLst/>
              <a:latin typeface="Calibri Light" panose="020F0302020204030204" pitchFamily="34" charset="0"/>
              <a:ea typeface="Times New Roman" panose="02020603050405020304" pitchFamily="18" charset="0"/>
              <a:cs typeface="Mangal" panose="02040503050203030202" pitchFamily="18" charset="0"/>
            </a:endParaRPr>
          </a:p>
          <a:p>
            <a:pPr marL="45720" marR="45720" algn="ctr">
              <a:spcBef>
                <a:spcPts val="0"/>
              </a:spcBef>
              <a:spcAft>
                <a:spcPts val="0"/>
              </a:spcAft>
            </a:pPr>
            <a:r>
              <a:rPr lang="en-US" sz="1400" b="1" kern="1100" cap="all" dirty="0">
                <a:solidFill>
                  <a:srgbClr val="4472C4"/>
                </a:solidFill>
                <a:effectLst/>
                <a:latin typeface="Calibri Light" panose="020F0302020204030204" pitchFamily="34" charset="0"/>
                <a:ea typeface="Times New Roman" panose="02020603050405020304" pitchFamily="18" charset="0"/>
                <a:cs typeface="Mangal" panose="02040503050203030202" pitchFamily="18" charset="0"/>
              </a:rPr>
              <a:t>Ravi Dawar</a:t>
            </a:r>
            <a:endParaRPr lang="en-US" sz="1400" kern="1100" cap="all" dirty="0">
              <a:effectLst/>
              <a:latin typeface="Calibri Light" panose="020F0302020204030204" pitchFamily="34" charset="0"/>
              <a:ea typeface="Times New Roman" panose="02020603050405020304" pitchFamily="18" charset="0"/>
              <a:cs typeface="Mangal" panose="02040503050203030202" pitchFamily="18" charset="0"/>
            </a:endParaRPr>
          </a:p>
          <a:p>
            <a:pPr marL="45720" marR="45720" algn="ctr">
              <a:spcBef>
                <a:spcPts val="0"/>
              </a:spcBef>
              <a:spcAft>
                <a:spcPts val="0"/>
              </a:spcAft>
            </a:pPr>
            <a:r>
              <a:rPr lang="en-US" sz="1400" b="1" kern="1100" cap="all" dirty="0">
                <a:solidFill>
                  <a:srgbClr val="4472C4"/>
                </a:solidFill>
                <a:effectLst/>
                <a:latin typeface="Calibri Light" panose="020F0302020204030204" pitchFamily="34" charset="0"/>
                <a:ea typeface="Times New Roman" panose="02020603050405020304" pitchFamily="18" charset="0"/>
                <a:cs typeface="Mangal" panose="02040503050203030202" pitchFamily="18" charset="0"/>
              </a:rPr>
              <a:t>Ramesh Subedi</a:t>
            </a:r>
            <a:endParaRPr lang="en-US" sz="1400" kern="1100" cap="all" dirty="0">
              <a:effectLst/>
              <a:latin typeface="Calibri Light" panose="020F0302020204030204" pitchFamily="34" charset="0"/>
              <a:ea typeface="Times New Roman" panose="02020603050405020304" pitchFamily="18" charset="0"/>
              <a:cs typeface="Mangal" panose="02040503050203030202" pitchFamily="18" charset="0"/>
            </a:endParaRPr>
          </a:p>
          <a:p>
            <a:pPr marL="0" marR="0" algn="ctr">
              <a:lnSpc>
                <a:spcPct val="107000"/>
              </a:lnSpc>
              <a:spcBef>
                <a:spcPts val="0"/>
              </a:spcBef>
              <a:spcAft>
                <a:spcPts val="800"/>
              </a:spcAft>
            </a:pPr>
            <a:r>
              <a:rPr lang="en-US" sz="1100" dirty="0">
                <a:solidFill>
                  <a:srgbClr val="7F7F7F"/>
                </a:solidFill>
                <a:effectLst/>
                <a:ea typeface="Calibri" panose="020F0502020204030204" pitchFamily="34" charset="0"/>
                <a:cs typeface="Mangal" panose="02040503050203030202" pitchFamily="18" charset="0"/>
              </a:rPr>
              <a:t> </a:t>
            </a:r>
            <a:endParaRPr lang="en-US" sz="1100" dirty="0">
              <a:effectLst/>
              <a:ea typeface="Calibri" panose="020F0502020204030204" pitchFamily="34" charset="0"/>
              <a:cs typeface="Mangal" panose="02040503050203030202" pitchFamily="18" charset="0"/>
            </a:endParaRPr>
          </a:p>
          <a:p>
            <a:pPr marL="0" marR="0" algn="ctr">
              <a:spcBef>
                <a:spcPts val="0"/>
              </a:spcBef>
              <a:spcAft>
                <a:spcPts val="0"/>
              </a:spcAft>
            </a:pPr>
            <a:r>
              <a:rPr lang="en-US" sz="1100" kern="1100" dirty="0">
                <a:solidFill>
                  <a:srgbClr val="7F7F7F"/>
                </a:solidFill>
                <a:effectLst/>
                <a:ea typeface="Times New Roman" panose="02020603050405020304" pitchFamily="18" charset="0"/>
                <a:cs typeface="Mangal" panose="02040503050203030202" pitchFamily="18" charset="0"/>
              </a:rPr>
              <a:t> </a:t>
            </a:r>
            <a:endParaRPr lang="en-US" sz="1200" dirty="0">
              <a:solidFill>
                <a:srgbClr val="000000"/>
              </a:solidFill>
              <a:effectLst/>
              <a:latin typeface="Cambria Math" panose="02040503050406030204" pitchFamily="18" charset="0"/>
              <a:ea typeface="Times New Roman" panose="02020603050405020304" pitchFamily="18" charset="0"/>
              <a:cs typeface="Cambria Math" panose="02040503050406030204" pitchFamily="18" charset="0"/>
            </a:endParaRPr>
          </a:p>
          <a:p>
            <a:pPr marL="0" marR="0" algn="ctr">
              <a:spcBef>
                <a:spcPts val="0"/>
              </a:spcBef>
              <a:spcAft>
                <a:spcPts val="0"/>
              </a:spcAft>
            </a:pPr>
            <a:r>
              <a:rPr lang="en-US" sz="1100" kern="1100" dirty="0">
                <a:solidFill>
                  <a:srgbClr val="7F7F7F"/>
                </a:solidFill>
                <a:effectLst/>
                <a:ea typeface="Times New Roman" panose="02020603050405020304" pitchFamily="18" charset="0"/>
                <a:cs typeface="Mangal" panose="02040503050203030202" pitchFamily="18" charset="0"/>
              </a:rPr>
              <a:t> </a:t>
            </a:r>
            <a:endParaRPr lang="en-US" sz="1200" dirty="0">
              <a:solidFill>
                <a:srgbClr val="000000"/>
              </a:solidFill>
              <a:effectLst/>
              <a:latin typeface="Cambria Math" panose="02040503050406030204" pitchFamily="18" charset="0"/>
              <a:ea typeface="Times New Roman" panose="02020603050405020304" pitchFamily="18" charset="0"/>
              <a:cs typeface="Cambria Math" panose="02040503050406030204" pitchFamily="18" charset="0"/>
            </a:endParaRPr>
          </a:p>
          <a:p>
            <a:pPr marL="45720" marR="45720" algn="ctr">
              <a:spcBef>
                <a:spcPts val="1200"/>
              </a:spcBef>
              <a:spcAft>
                <a:spcPts val="0"/>
              </a:spcAft>
            </a:pPr>
            <a:r>
              <a:rPr lang="en-US" sz="1400" b="1" u="sng" kern="1100"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Submitted TO</a:t>
            </a:r>
            <a:r>
              <a:rPr lang="en-US" sz="1400" b="1" kern="1100"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a:t>
            </a:r>
            <a:endParaRPr lang="en-US" sz="1400" kern="1100" cap="all" dirty="0">
              <a:effectLst/>
              <a:latin typeface="Calibri Light" panose="020F0302020204030204" pitchFamily="34" charset="0"/>
              <a:ea typeface="Times New Roman" panose="02020603050405020304" pitchFamily="18" charset="0"/>
              <a:cs typeface="Mangal" panose="02040503050203030202" pitchFamily="18" charset="0"/>
            </a:endParaRPr>
          </a:p>
          <a:p>
            <a:pPr marL="45720" marR="45720" algn="ctr" fontAlgn="base">
              <a:lnSpc>
                <a:spcPts val="2400"/>
              </a:lnSpc>
              <a:spcBef>
                <a:spcPts val="1200"/>
              </a:spcBef>
              <a:spcAft>
                <a:spcPts val="0"/>
              </a:spcAft>
            </a:pPr>
            <a:r>
              <a:rPr lang="en-US" sz="1400" b="1" kern="1100"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Prof. </a:t>
            </a:r>
            <a:r>
              <a:rPr lang="en-US" sz="1400" b="1" kern="1100" cap="all" dirty="0">
                <a:solidFill>
                  <a:srgbClr val="4472C4"/>
                </a:solidFill>
                <a:effectLst/>
                <a:latin typeface="Calibri Light" panose="020F0302020204030204" pitchFamily="34" charset="0"/>
                <a:ea typeface="Times New Roman" panose="02020603050405020304" pitchFamily="18" charset="0"/>
                <a:cs typeface="Mangal" panose="02040503050203030202" pitchFamily="18" charset="0"/>
              </a:rPr>
              <a:t>Kamran Z. Khan</a:t>
            </a:r>
          </a:p>
          <a:p>
            <a:pPr marL="0" marR="0" algn="ctr">
              <a:lnSpc>
                <a:spcPct val="107000"/>
              </a:lnSpc>
              <a:spcBef>
                <a:spcPts val="0"/>
              </a:spcBef>
              <a:spcAft>
                <a:spcPts val="800"/>
              </a:spcAft>
            </a:pPr>
            <a:r>
              <a:rPr lang="en-US" sz="1400" b="1" cap="all" dirty="0">
                <a:solidFill>
                  <a:srgbClr val="7F7F7F"/>
                </a:solidFill>
                <a:effectLst/>
                <a:latin typeface="Calibri Light" panose="020F0302020204030204" pitchFamily="34" charset="0"/>
                <a:ea typeface="Times New Roman" panose="02020603050405020304" pitchFamily="18" charset="0"/>
                <a:cs typeface="Mangal" panose="02040503050203030202" pitchFamily="18" charset="0"/>
              </a:rPr>
              <a:t>BUAN 6v99.001 – Special Topic -Natural Language Processing </a:t>
            </a:r>
            <a:endParaRPr lang="en-US" sz="1100" dirty="0">
              <a:effectLst/>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US" sz="1100" dirty="0">
                <a:effectLst/>
                <a:ea typeface="Calibri" panose="020F0502020204030204" pitchFamily="34" charset="0"/>
                <a:cs typeface="Mangal" panose="02040503050203030202" pitchFamily="18" charset="0"/>
              </a:rPr>
              <a:t> </a:t>
            </a:r>
          </a:p>
          <a:p>
            <a:pPr marL="0" marR="0">
              <a:lnSpc>
                <a:spcPct val="107000"/>
              </a:lnSpc>
              <a:spcBef>
                <a:spcPts val="0"/>
              </a:spcBef>
              <a:spcAft>
                <a:spcPts val="800"/>
              </a:spcAft>
            </a:pPr>
            <a:r>
              <a:rPr lang="en-US" sz="1100" dirty="0">
                <a:effectLst/>
                <a:ea typeface="Calibri" panose="020F0502020204030204" pitchFamily="34" charset="0"/>
                <a:cs typeface="Mangal" panose="02040503050203030202" pitchFamily="18" charset="0"/>
              </a:rPr>
              <a:t> </a:t>
            </a:r>
          </a:p>
        </p:txBody>
      </p:sp>
      <p:pic>
        <p:nvPicPr>
          <p:cNvPr id="18" name="Picture 17" descr="C:\Users\Aditi Mandowara\Desktop\MSBA\customLogo.jpg">
            <a:extLst>
              <a:ext uri="{FF2B5EF4-FFF2-40B4-BE49-F238E27FC236}">
                <a16:creationId xmlns:a16="http://schemas.microsoft.com/office/drawing/2014/main" id="{FA5E3AB9-331D-4CF9-A548-CA483E523E77}"/>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4036694" y="5331425"/>
            <a:ext cx="4118610" cy="1094105"/>
          </a:xfrm>
          <a:prstGeom prst="rect">
            <a:avLst/>
          </a:prstGeom>
          <a:noFill/>
          <a:ln>
            <a:noFill/>
          </a:ln>
        </p:spPr>
      </p:pic>
      <p:sp>
        <p:nvSpPr>
          <p:cNvPr id="15" name="Rectangle 14">
            <a:extLst>
              <a:ext uri="{FF2B5EF4-FFF2-40B4-BE49-F238E27FC236}">
                <a16:creationId xmlns:a16="http://schemas.microsoft.com/office/drawing/2014/main" id="{60E5158E-1C04-4578-8EAC-D170D205A949}"/>
              </a:ext>
            </a:extLst>
          </p:cNvPr>
          <p:cNvSpPr/>
          <p:nvPr/>
        </p:nvSpPr>
        <p:spPr>
          <a:xfrm>
            <a:off x="1456982" y="691634"/>
            <a:ext cx="8487118" cy="923330"/>
          </a:xfrm>
          <a:prstGeom prst="rect">
            <a:avLst/>
          </a:prstGeom>
        </p:spPr>
        <p:txBody>
          <a:bodyPr wrap="square">
            <a:spAutoFit/>
          </a:bodyPr>
          <a:lstStyle/>
          <a:p>
            <a:r>
              <a:rPr lang="en-US" sz="5400" b="1" kern="1100" dirty="0">
                <a:solidFill>
                  <a:srgbClr val="E36E1E"/>
                </a:solidFill>
                <a:latin typeface="Calibri Light" panose="020F0302020204030204" pitchFamily="34" charset="0"/>
                <a:ea typeface="Times New Roman" panose="02020603050405020304" pitchFamily="18" charset="0"/>
                <a:cs typeface="Mangal" panose="02040503050203030202" pitchFamily="18" charset="0"/>
              </a:rPr>
              <a:t>POJRECT</a:t>
            </a:r>
            <a:r>
              <a:rPr lang="en-US" sz="5400" kern="1100" dirty="0">
                <a:solidFill>
                  <a:srgbClr val="E36E1E"/>
                </a:solidFill>
                <a:latin typeface="Calibri Light" panose="020F0302020204030204" pitchFamily="34" charset="0"/>
                <a:ea typeface="Times New Roman" panose="02020603050405020304" pitchFamily="18" charset="0"/>
                <a:cs typeface="Mangal" panose="02040503050203030202" pitchFamily="18" charset="0"/>
              </a:rPr>
              <a:t> </a:t>
            </a:r>
            <a:r>
              <a:rPr lang="en-US" sz="5400" b="1" kern="1100" dirty="0">
                <a:solidFill>
                  <a:srgbClr val="E36E1E"/>
                </a:solidFill>
                <a:latin typeface="Calibri Light" panose="020F0302020204030204" pitchFamily="34" charset="0"/>
                <a:ea typeface="Times New Roman" panose="02020603050405020304" pitchFamily="18" charset="0"/>
                <a:cs typeface="Mangal" panose="02040503050203030202" pitchFamily="18" charset="0"/>
              </a:rPr>
              <a:t>2</a:t>
            </a:r>
            <a:r>
              <a:rPr lang="en-US" sz="5400" kern="1100" dirty="0">
                <a:solidFill>
                  <a:srgbClr val="E36E1E"/>
                </a:solidFill>
                <a:latin typeface="Calibri Light" panose="020F0302020204030204" pitchFamily="34" charset="0"/>
                <a:ea typeface="Times New Roman" panose="02020603050405020304" pitchFamily="18" charset="0"/>
                <a:cs typeface="Mangal" panose="02040503050203030202" pitchFamily="18" charset="0"/>
              </a:rPr>
              <a:t>: </a:t>
            </a:r>
            <a:r>
              <a:rPr lang="en-US" sz="5400" dirty="0">
                <a:solidFill>
                  <a:srgbClr val="E36E1E"/>
                </a:solidFill>
              </a:rPr>
              <a:t>CHATBOT</a:t>
            </a:r>
          </a:p>
        </p:txBody>
      </p:sp>
    </p:spTree>
    <p:extLst>
      <p:ext uri="{BB962C8B-B14F-4D97-AF65-F5344CB8AC3E}">
        <p14:creationId xmlns:p14="http://schemas.microsoft.com/office/powerpoint/2010/main" val="8189487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AF9894-2242-4F5C-A349-FE879AF1C247}"/>
              </a:ext>
            </a:extLst>
          </p:cNvPr>
          <p:cNvSpPr/>
          <p:nvPr/>
        </p:nvSpPr>
        <p:spPr>
          <a:xfrm>
            <a:off x="3367596" y="2466317"/>
            <a:ext cx="6096000" cy="1602939"/>
          </a:xfrm>
          <a:prstGeom prst="rect">
            <a:avLst/>
          </a:prstGeom>
        </p:spPr>
        <p:txBody>
          <a:bodyPr>
            <a:spAutoFit/>
          </a:bodyPr>
          <a:lstStyle/>
          <a:p>
            <a:pPr>
              <a:lnSpc>
                <a:spcPct val="107000"/>
              </a:lnSpc>
              <a:spcAft>
                <a:spcPts val="800"/>
              </a:spcAft>
            </a:pPr>
            <a:r>
              <a:rPr lang="en-US" sz="9600" b="1" kern="1100" dirty="0">
                <a:solidFill>
                  <a:srgbClr val="5B9BD5"/>
                </a:solidFill>
                <a:latin typeface="Calibri Light" panose="020F0302020204030204" pitchFamily="34" charset="0"/>
                <a:cs typeface="Mangal" panose="02040503050203030202" pitchFamily="18" charset="0"/>
              </a:rPr>
              <a:t>Thank you</a:t>
            </a:r>
          </a:p>
        </p:txBody>
      </p:sp>
    </p:spTree>
    <p:extLst>
      <p:ext uri="{BB962C8B-B14F-4D97-AF65-F5344CB8AC3E}">
        <p14:creationId xmlns:p14="http://schemas.microsoft.com/office/powerpoint/2010/main" val="6035233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1727BFC-82F1-42E7-9DA4-378516C8262B}"/>
              </a:ext>
            </a:extLst>
          </p:cNvPr>
          <p:cNvSpPr/>
          <p:nvPr/>
        </p:nvSpPr>
        <p:spPr>
          <a:xfrm>
            <a:off x="438150" y="1135458"/>
            <a:ext cx="11268076" cy="3885166"/>
          </a:xfrm>
          <a:prstGeom prst="rect">
            <a:avLst/>
          </a:prstGeom>
        </p:spPr>
        <p:txBody>
          <a:bodyPr wrap="square">
            <a:spAutoFit/>
          </a:bodyPr>
          <a:lstStyle/>
          <a:p>
            <a:pPr>
              <a:lnSpc>
                <a:spcPct val="107000"/>
              </a:lnSpc>
              <a:spcAft>
                <a:spcPts val="800"/>
              </a:spcAft>
            </a:pPr>
            <a:r>
              <a:rPr lang="en-US" sz="2000" b="1" kern="1100" dirty="0">
                <a:solidFill>
                  <a:srgbClr val="5B9BD5"/>
                </a:solidFill>
                <a:effectLst/>
                <a:latin typeface="Calibri Light" panose="020F0302020204030204" pitchFamily="34" charset="0"/>
                <a:ea typeface="Times New Roman" panose="02020603050405020304" pitchFamily="18" charset="0"/>
                <a:cs typeface="Mangal" panose="02040503050203030202" pitchFamily="18" charset="0"/>
              </a:rPr>
              <a:t>Objective</a:t>
            </a:r>
            <a:r>
              <a:rPr lang="en-US" sz="1400" kern="1100" dirty="0">
                <a:solidFill>
                  <a:srgbClr val="ED7D31"/>
                </a:solidFill>
                <a:effectLst/>
                <a:latin typeface="Calibri Light" panose="020F0302020204030204" pitchFamily="34" charset="0"/>
                <a:ea typeface="Times New Roman" panose="02020603050405020304" pitchFamily="18" charset="0"/>
                <a:cs typeface="Mangal" panose="02040503050203030202" pitchFamily="18" charset="0"/>
              </a:rPr>
              <a:t>: </a:t>
            </a:r>
            <a:r>
              <a:rPr lang="en-US" kern="1100" dirty="0">
                <a:latin typeface="Calibri" panose="020F0502020204030204" pitchFamily="34" charset="0"/>
                <a:ea typeface="Times New Roman" panose="02020603050405020304" pitchFamily="18" charset="0"/>
                <a:cs typeface="Mangal" panose="02040503050203030202" pitchFamily="18" charset="0"/>
              </a:rPr>
              <a:t>Build a Chatbot with services which can identify the intent of user based on user interaction and trigger the function associated with it to get the desired output using API’s</a:t>
            </a:r>
            <a:r>
              <a:rPr lang="en-US" sz="1400" kern="1100" dirty="0">
                <a:effectLst/>
                <a:latin typeface="Calibri Light" panose="020F0302020204030204" pitchFamily="34" charset="0"/>
                <a:ea typeface="Times New Roman" panose="02020603050405020304" pitchFamily="18" charset="0"/>
                <a:cs typeface="Mangal" panose="02040503050203030202" pitchFamily="18" charset="0"/>
              </a:rPr>
              <a:t>. </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1400" kern="1100" dirty="0">
                <a:solidFill>
                  <a:srgbClr val="ED7D31"/>
                </a:solidFill>
                <a:effectLst/>
                <a:latin typeface="Calibri Light" panose="020F0302020204030204" pitchFamily="34" charset="0"/>
                <a:ea typeface="Times New Roman" panose="02020603050405020304" pitchFamily="18" charset="0"/>
                <a:cs typeface="Mangal" panose="02040503050203030202" pitchFamily="18" charset="0"/>
              </a:rPr>
              <a:t> </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Approach</a:t>
            </a:r>
            <a:r>
              <a:rPr lang="en-US" sz="1400" kern="1100" dirty="0">
                <a:solidFill>
                  <a:srgbClr val="ED7D31"/>
                </a:solidFill>
                <a:effectLst/>
                <a:latin typeface="Calibri Light" panose="020F0302020204030204" pitchFamily="34" charset="0"/>
                <a:ea typeface="Times New Roman" panose="02020603050405020304" pitchFamily="18" charset="0"/>
                <a:cs typeface="Mangal" panose="02040503050203030202" pitchFamily="18" charset="0"/>
              </a:rPr>
              <a:t>:   </a:t>
            </a:r>
            <a:r>
              <a:rPr lang="en-US" kern="1100" dirty="0">
                <a:latin typeface="Calibri" panose="020F0502020204030204" pitchFamily="34" charset="0"/>
                <a:cs typeface="Mangal" panose="02040503050203030202" pitchFamily="18" charset="0"/>
              </a:rPr>
              <a:t>Our</a:t>
            </a:r>
            <a:r>
              <a:rPr lang="en-US" kern="1100" dirty="0">
                <a:latin typeface="Calibri" panose="020F0502020204030204" pitchFamily="34" charset="0"/>
                <a:ea typeface="Times New Roman" panose="02020603050405020304" pitchFamily="18" charset="0"/>
                <a:cs typeface="Mangal" panose="02040503050203030202" pitchFamily="18" charset="0"/>
              </a:rPr>
              <a:t> Approach is simplistic that is making use of short user defined conversations between user and chatbot to get the desired result, Making the model with minimum user inputs which can trigger defined function associated with the API’s</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Set-Up</a:t>
            </a:r>
            <a:r>
              <a:rPr lang="en-US" sz="1400" b="1" kern="1100" dirty="0">
                <a:solidFill>
                  <a:srgbClr val="5B9BD5"/>
                </a:solidFill>
                <a:effectLst/>
                <a:latin typeface="Calibri Light" panose="020F0302020204030204" pitchFamily="34" charset="0"/>
                <a:ea typeface="Times New Roman" panose="02020603050405020304" pitchFamily="18" charset="0"/>
                <a:cs typeface="Mangal" panose="02040503050203030202" pitchFamily="18" charset="0"/>
              </a:rPr>
              <a:t>: </a:t>
            </a:r>
            <a:r>
              <a:rPr lang="en-US" sz="1400" b="1" kern="1100" dirty="0">
                <a:solidFill>
                  <a:srgbClr val="ED7D31"/>
                </a:solidFill>
                <a:effectLst/>
                <a:latin typeface="Calibri Light" panose="020F0302020204030204" pitchFamily="34" charset="0"/>
                <a:ea typeface="Times New Roman" panose="02020603050405020304" pitchFamily="18" charset="0"/>
                <a:cs typeface="Mangal" panose="02040503050203030202" pitchFamily="18" charset="0"/>
              </a:rPr>
              <a:t> </a:t>
            </a:r>
            <a:r>
              <a:rPr lang="en-US" kern="1100" dirty="0">
                <a:latin typeface="Calibri" panose="020F0502020204030204" pitchFamily="34" charset="0"/>
                <a:ea typeface="Times New Roman" panose="02020603050405020304" pitchFamily="18" charset="0"/>
                <a:cs typeface="Mangal" panose="02040503050203030202" pitchFamily="18" charset="0"/>
              </a:rPr>
              <a:t>Google Cloud platform account (For obtaining GOOGLE_APPLICATION_CREDENTIALS used to access google API’s: </a:t>
            </a:r>
            <a:r>
              <a:rPr lang="en-US"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Google $200 credit for new account setup</a:t>
            </a:r>
            <a:r>
              <a:rPr lang="en-US" kern="1100" dirty="0">
                <a:latin typeface="Calibri" panose="020F0502020204030204" pitchFamily="34" charset="0"/>
                <a:ea typeface="Times New Roman" panose="02020603050405020304" pitchFamily="18" charset="0"/>
                <a:cs typeface="Mangal" panose="02040503050203030202" pitchFamily="18" charset="0"/>
              </a:rPr>
              <a:t>), </a:t>
            </a: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Google </a:t>
            </a:r>
            <a:r>
              <a:rPr lang="en-US" kern="1100" dirty="0" err="1">
                <a:latin typeface="Calibri" panose="020F0502020204030204" pitchFamily="34" charset="0"/>
                <a:ea typeface="Times New Roman" panose="02020603050405020304" pitchFamily="18" charset="0"/>
                <a:cs typeface="Mangal" panose="02040503050203030202" pitchFamily="18" charset="0"/>
              </a:rPr>
              <a:t>ApI’s</a:t>
            </a:r>
            <a:r>
              <a:rPr lang="en-US" kern="1100" dirty="0">
                <a:latin typeface="Calibri" panose="020F0502020204030204" pitchFamily="34" charset="0"/>
                <a:ea typeface="Times New Roman" panose="02020603050405020304" pitchFamily="18" charset="0"/>
                <a:cs typeface="Mangal" panose="02040503050203030202" pitchFamily="18" charset="0"/>
              </a:rPr>
              <a:t> : Speech to Text API (Speech Recognition), </a:t>
            </a:r>
            <a:r>
              <a:rPr lang="en-US" kern="1100" dirty="0" err="1">
                <a:latin typeface="Calibri" panose="020F0502020204030204" pitchFamily="34" charset="0"/>
                <a:ea typeface="Times New Roman" panose="02020603050405020304" pitchFamily="18" charset="0"/>
                <a:cs typeface="Mangal" panose="02040503050203030202" pitchFamily="18" charset="0"/>
              </a:rPr>
              <a:t>DialogFlow</a:t>
            </a:r>
            <a:r>
              <a:rPr lang="en-US" kern="1100" dirty="0">
                <a:latin typeface="Calibri" panose="020F0502020204030204" pitchFamily="34" charset="0"/>
                <a:ea typeface="Times New Roman" panose="02020603050405020304" pitchFamily="18" charset="0"/>
                <a:cs typeface="Mangal" panose="02040503050203030202" pitchFamily="18" charset="0"/>
              </a:rPr>
              <a:t> API (For intents and entity type ), Text Translate API,</a:t>
            </a:r>
            <a:r>
              <a:rPr lang="en-US" dirty="0"/>
              <a:t> Places API, Directions API, Geocoding API, Geolocation API</a:t>
            </a:r>
            <a:endParaRPr lang="en-US" dirty="0">
              <a:latin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Yahoo Weather API, News API</a:t>
            </a:r>
            <a:endParaRPr lang="en-US" dirty="0">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6474099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AA1FEE-9ED9-4640-9214-AF1C1895C8A2}"/>
              </a:ext>
            </a:extLst>
          </p:cNvPr>
          <p:cNvSpPr/>
          <p:nvPr/>
        </p:nvSpPr>
        <p:spPr>
          <a:xfrm>
            <a:off x="533400" y="589761"/>
            <a:ext cx="10791826" cy="5093382"/>
          </a:xfrm>
          <a:prstGeom prst="rect">
            <a:avLst/>
          </a:prstGeom>
        </p:spPr>
        <p:txBody>
          <a:bodyPr wrap="square">
            <a:spAutoFit/>
          </a:bodyPr>
          <a:lstStyle/>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Required Deliverables :</a:t>
            </a: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Part 1: Speech to text using Google </a:t>
            </a:r>
            <a:r>
              <a:rPr lang="en-US" kern="1100" dirty="0" err="1">
                <a:latin typeface="Calibri" panose="020F0502020204030204" pitchFamily="34" charset="0"/>
                <a:ea typeface="Times New Roman" panose="02020603050405020304" pitchFamily="18" charset="0"/>
                <a:cs typeface="Mangal" panose="02040503050203030202" pitchFamily="18" charset="0"/>
              </a:rPr>
              <a:t>api</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 Google returns the text without intent (</a:t>
            </a:r>
            <a:r>
              <a:rPr lang="en-US"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DONE</a:t>
            </a:r>
            <a:r>
              <a:rPr lang="en-US" kern="1100" dirty="0">
                <a:latin typeface="Calibri" panose="020F0502020204030204" pitchFamily="34" charset="0"/>
                <a:ea typeface="Times New Roman" panose="02020603050405020304" pitchFamily="18" charset="0"/>
                <a:cs typeface="Mangal" panose="02040503050203030202" pitchFamily="18" charset="0"/>
              </a:rPr>
              <a:t>)</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Part 2:</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Option 1: call Google </a:t>
            </a:r>
            <a:r>
              <a:rPr lang="en-US" kern="1100" dirty="0" err="1">
                <a:latin typeface="Calibri" panose="020F0502020204030204" pitchFamily="34" charset="0"/>
                <a:ea typeface="Times New Roman" panose="02020603050405020304" pitchFamily="18" charset="0"/>
                <a:cs typeface="Mangal" panose="02040503050203030202" pitchFamily="18" charset="0"/>
              </a:rPr>
              <a:t>dialogflow</a:t>
            </a:r>
            <a:r>
              <a:rPr lang="en-US" kern="1100" dirty="0">
                <a:latin typeface="Calibri" panose="020F0502020204030204" pitchFamily="34" charset="0"/>
                <a:ea typeface="Times New Roman" panose="02020603050405020304" pitchFamily="18" charset="0"/>
                <a:cs typeface="Mangal" panose="02040503050203030202" pitchFamily="18" charset="0"/>
              </a:rPr>
              <a:t> to pass text from part 1</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-output: entities 			(</a:t>
            </a:r>
            <a:r>
              <a:rPr lang="en-US" kern="1100" dirty="0">
                <a:solidFill>
                  <a:schemeClr val="accent6">
                    <a:lumMod val="75000"/>
                  </a:schemeClr>
                </a:solidFill>
                <a:latin typeface="Calibri" panose="020F0502020204030204" pitchFamily="34" charset="0"/>
                <a:ea typeface="Times New Roman" panose="02020603050405020304" pitchFamily="18" charset="0"/>
                <a:cs typeface="Mangal" panose="02040503050203030202" pitchFamily="18" charset="0"/>
              </a:rPr>
              <a:t>DONE</a:t>
            </a:r>
            <a:r>
              <a:rPr lang="en-US"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 </a:t>
            </a:r>
            <a:r>
              <a:rPr lang="en-US" kern="1100" dirty="0">
                <a:latin typeface="Calibri" panose="020F0502020204030204" pitchFamily="34" charset="0"/>
                <a:ea typeface="Times New Roman" panose="02020603050405020304" pitchFamily="18" charset="0"/>
                <a:cs typeface="Mangal" panose="02040503050203030202" pitchFamily="18" charset="0"/>
              </a:rPr>
              <a:t>Using </a:t>
            </a:r>
            <a:r>
              <a:rPr lang="en-US"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Google Dialog Flow API </a:t>
            </a:r>
            <a:r>
              <a:rPr lang="en-US" kern="1100" dirty="0">
                <a:latin typeface="Calibri" panose="020F0502020204030204" pitchFamily="34" charset="0"/>
                <a:ea typeface="Times New Roman" panose="02020603050405020304" pitchFamily="18" charset="0"/>
                <a:cs typeface="Mangal" panose="02040503050203030202" pitchFamily="18" charset="0"/>
              </a:rPr>
              <a:t>for intent and Entity 							analysis )</a:t>
            </a:r>
            <a:r>
              <a:rPr lang="en-US"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 </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Part 3: Use the entities from part 2 to take action: such as</a:t>
            </a:r>
            <a:endParaRPr lang="en-US" dirty="0">
              <a:latin typeface="Calibri" panose="020F0502020204030204" pitchFamily="34" charset="0"/>
              <a:ea typeface="Calibri" panose="020F0502020204030204" pitchFamily="34" charset="0"/>
              <a:cs typeface="Mangal" panose="02040503050203030202" pitchFamily="18" charset="0"/>
            </a:endParaRPr>
          </a:p>
          <a:p>
            <a:pPr marL="2286000" marR="0" indent="-1828800">
              <a:lnSpc>
                <a:spcPct val="107000"/>
              </a:lnSpc>
              <a:spcBef>
                <a:spcPts val="0"/>
              </a:spcBef>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-direction to a restaurant		</a:t>
            </a:r>
          </a:p>
          <a:p>
            <a:pPr marL="2286000" marR="0" indent="-182880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-Weather Forecast</a:t>
            </a:r>
          </a:p>
          <a:p>
            <a:pPr marL="2286000" marR="0" indent="-182880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-Jokes </a:t>
            </a:r>
          </a:p>
          <a:p>
            <a:pPr marL="2286000" marR="0" indent="-1828800">
              <a:lnSpc>
                <a:spcPct val="107000"/>
              </a:lnSpc>
              <a:spcBef>
                <a:spcPts val="0"/>
              </a:spcBef>
              <a:spcAft>
                <a:spcPts val="800"/>
              </a:spcAft>
            </a:pPr>
            <a:r>
              <a:rPr lang="en-US" dirty="0"/>
              <a:t>-News Headlines</a:t>
            </a:r>
          </a:p>
          <a:p>
            <a:pPr marL="2286000" marR="0" indent="-1828800">
              <a:lnSpc>
                <a:spcPct val="107000"/>
              </a:lnSpc>
              <a:spcBef>
                <a:spcPts val="0"/>
              </a:spcBef>
              <a:spcAft>
                <a:spcPts val="800"/>
              </a:spcAft>
            </a:pPr>
            <a:r>
              <a:rPr lang="en-US" dirty="0"/>
              <a:t>-Text Translation</a:t>
            </a:r>
          </a:p>
        </p:txBody>
      </p:sp>
    </p:spTree>
    <p:extLst>
      <p:ext uri="{BB962C8B-B14F-4D97-AF65-F5344CB8AC3E}">
        <p14:creationId xmlns:p14="http://schemas.microsoft.com/office/powerpoint/2010/main" val="511037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10BC64A-C917-415A-A348-4E47B85FC175}"/>
              </a:ext>
            </a:extLst>
          </p:cNvPr>
          <p:cNvSpPr/>
          <p:nvPr/>
        </p:nvSpPr>
        <p:spPr>
          <a:xfrm>
            <a:off x="245969" y="178927"/>
            <a:ext cx="11700062" cy="3695242"/>
          </a:xfrm>
          <a:prstGeom prst="rect">
            <a:avLst/>
          </a:prstGeom>
        </p:spPr>
        <p:txBody>
          <a:bodyPr wrap="square">
            <a:spAutoFit/>
          </a:bodyPr>
          <a:lstStyle/>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a:t>
            </a:r>
            <a:r>
              <a:rPr lang="en-US" sz="2000" b="1" kern="1100" dirty="0">
                <a:solidFill>
                  <a:srgbClr val="5B9BD5"/>
                </a:solidFill>
                <a:latin typeface="Calibri Light" panose="020F0302020204030204" pitchFamily="34" charset="0"/>
                <a:cs typeface="Mangal" panose="02040503050203030202" pitchFamily="18" charset="0"/>
              </a:rPr>
              <a:t>Scenarios</a:t>
            </a:r>
            <a:r>
              <a:rPr lang="en-US" kern="1100" dirty="0">
                <a:latin typeface="Calibri" panose="020F0502020204030204" pitchFamily="34" charset="0"/>
                <a:ea typeface="Times New Roman" panose="02020603050405020304" pitchFamily="18" charset="0"/>
                <a:cs typeface="Mangal" panose="02040503050203030202" pitchFamily="18" charset="0"/>
              </a:rPr>
              <a:t> </a:t>
            </a:r>
            <a:r>
              <a:rPr lang="en-US" sz="2000" b="1" kern="1100" dirty="0">
                <a:solidFill>
                  <a:srgbClr val="5B9BD5"/>
                </a:solidFill>
                <a:latin typeface="Calibri Light" panose="020F0302020204030204" pitchFamily="34" charset="0"/>
                <a:cs typeface="Mangal" panose="02040503050203030202" pitchFamily="18" charset="0"/>
              </a:rPr>
              <a:t>Covered</a:t>
            </a:r>
            <a:r>
              <a:rPr lang="en-US" kern="1100" dirty="0">
                <a:latin typeface="Calibri" panose="020F0502020204030204" pitchFamily="34" charset="0"/>
                <a:ea typeface="Times New Roman" panose="02020603050405020304" pitchFamily="18" charset="0"/>
                <a:cs typeface="Mangal" panose="02040503050203030202" pitchFamily="18" charset="0"/>
              </a:rPr>
              <a:t>:</a:t>
            </a:r>
          </a:p>
          <a:p>
            <a:pPr marL="2286000" marR="0" indent="-1828800">
              <a:lnSpc>
                <a:spcPct val="107000"/>
              </a:lnSpc>
              <a:spcBef>
                <a:spcPts val="0"/>
              </a:spcBef>
              <a:spcAft>
                <a:spcPts val="800"/>
              </a:spcAft>
            </a:pPr>
            <a:r>
              <a:rPr lang="en-US" sz="2400" kern="1100" dirty="0">
                <a:latin typeface="Calibri" panose="020F0502020204030204" pitchFamily="34" charset="0"/>
                <a:ea typeface="Times New Roman" panose="02020603050405020304" pitchFamily="18" charset="0"/>
                <a:cs typeface="Mangal" panose="02040503050203030202" pitchFamily="18" charset="0"/>
              </a:rPr>
              <a:t>-</a:t>
            </a:r>
            <a:r>
              <a:rPr lang="en-US" sz="2400" kern="1100" dirty="0">
                <a:solidFill>
                  <a:srgbClr val="ED7D31"/>
                </a:solidFill>
                <a:latin typeface="Calibri" panose="020F0502020204030204" pitchFamily="34" charset="0"/>
                <a:ea typeface="Times New Roman" panose="02020603050405020304" pitchFamily="18" charset="0"/>
                <a:cs typeface="Mangal" panose="02040503050203030202" pitchFamily="18" charset="0"/>
              </a:rPr>
              <a:t>D</a:t>
            </a:r>
            <a:r>
              <a:rPr lang="en-US" sz="2400" kern="1100" dirty="0">
                <a:solidFill>
                  <a:srgbClr val="ED7D31"/>
                </a:solidFill>
                <a:latin typeface="Calibri" panose="020F0502020204030204" pitchFamily="34" charset="0"/>
                <a:cs typeface="Mangal" panose="02040503050203030202" pitchFamily="18" charset="0"/>
              </a:rPr>
              <a:t>irection to a restaurant</a:t>
            </a:r>
            <a:r>
              <a:rPr lang="en-US" sz="2400" kern="1100" dirty="0">
                <a:latin typeface="Calibri" panose="020F0502020204030204" pitchFamily="34" charset="0"/>
                <a:ea typeface="Times New Roman" panose="02020603050405020304" pitchFamily="18" charset="0"/>
                <a:cs typeface="Mangal" panose="02040503050203030202" pitchFamily="18" charset="0"/>
              </a:rPr>
              <a:t>	</a:t>
            </a:r>
          </a:p>
          <a:p>
            <a:pPr marL="2286000" marR="0" indent="-1828800">
              <a:lnSpc>
                <a:spcPct val="107000"/>
              </a:lnSpc>
              <a:spcBef>
                <a:spcPts val="0"/>
              </a:spcBef>
              <a:spcAft>
                <a:spcPts val="800"/>
              </a:spcAft>
            </a:pPr>
            <a:r>
              <a:rPr lang="en-US" sz="2400" kern="1100" dirty="0">
                <a:latin typeface="Calibri" panose="020F0502020204030204" pitchFamily="34" charset="0"/>
                <a:cs typeface="Mangal" panose="02040503050203030202" pitchFamily="18" charset="0"/>
              </a:rPr>
              <a:t>-</a:t>
            </a:r>
            <a:r>
              <a:rPr lang="en-US" sz="2400" kern="1100" dirty="0">
                <a:solidFill>
                  <a:srgbClr val="ED7D31"/>
                </a:solidFill>
                <a:latin typeface="Calibri" panose="020F0502020204030204" pitchFamily="34" charset="0"/>
                <a:cs typeface="Mangal" panose="02040503050203030202" pitchFamily="18" charset="0"/>
              </a:rPr>
              <a:t>Weather Forecast</a:t>
            </a:r>
          </a:p>
          <a:p>
            <a:pPr marL="2286000" marR="0" indent="-1828800">
              <a:lnSpc>
                <a:spcPct val="107000"/>
              </a:lnSpc>
              <a:spcBef>
                <a:spcPts val="0"/>
              </a:spcBef>
              <a:spcAft>
                <a:spcPts val="800"/>
              </a:spcAft>
            </a:pPr>
            <a:r>
              <a:rPr lang="en-US" sz="2400" kern="1100" dirty="0">
                <a:latin typeface="Calibri" panose="020F0502020204030204" pitchFamily="34" charset="0"/>
                <a:cs typeface="Mangal" panose="02040503050203030202" pitchFamily="18" charset="0"/>
              </a:rPr>
              <a:t>-</a:t>
            </a:r>
            <a:r>
              <a:rPr lang="en-US" sz="2400" kern="1100" dirty="0">
                <a:solidFill>
                  <a:srgbClr val="ED7D31"/>
                </a:solidFill>
                <a:latin typeface="Calibri" panose="020F0502020204030204" pitchFamily="34" charset="0"/>
                <a:cs typeface="Mangal" panose="02040503050203030202" pitchFamily="18" charset="0"/>
              </a:rPr>
              <a:t>Jokes </a:t>
            </a:r>
          </a:p>
          <a:p>
            <a:pPr marL="2286000" marR="0" indent="-1828800">
              <a:lnSpc>
                <a:spcPct val="107000"/>
              </a:lnSpc>
              <a:spcBef>
                <a:spcPts val="0"/>
              </a:spcBef>
              <a:spcAft>
                <a:spcPts val="800"/>
              </a:spcAft>
            </a:pPr>
            <a:r>
              <a:rPr lang="en-US" sz="2400" dirty="0"/>
              <a:t>-</a:t>
            </a:r>
            <a:r>
              <a:rPr lang="en-US" sz="2400" kern="1100" dirty="0">
                <a:solidFill>
                  <a:srgbClr val="ED7D31"/>
                </a:solidFill>
                <a:latin typeface="Calibri" panose="020F0502020204030204" pitchFamily="34" charset="0"/>
                <a:cs typeface="Mangal" panose="02040503050203030202" pitchFamily="18" charset="0"/>
              </a:rPr>
              <a:t>News Headlines</a:t>
            </a:r>
          </a:p>
          <a:p>
            <a:pPr marL="2286000" marR="0" indent="-1828800">
              <a:lnSpc>
                <a:spcPct val="107000"/>
              </a:lnSpc>
              <a:spcBef>
                <a:spcPts val="0"/>
              </a:spcBef>
              <a:spcAft>
                <a:spcPts val="800"/>
              </a:spcAft>
            </a:pPr>
            <a:r>
              <a:rPr lang="en-US" sz="2400" dirty="0"/>
              <a:t>-</a:t>
            </a:r>
            <a:r>
              <a:rPr lang="en-US" sz="2400" kern="1100" dirty="0">
                <a:solidFill>
                  <a:srgbClr val="ED7D31"/>
                </a:solidFill>
                <a:latin typeface="Calibri" panose="020F0502020204030204" pitchFamily="34" charset="0"/>
                <a:cs typeface="Mangal" panose="02040503050203030202" pitchFamily="18" charset="0"/>
              </a:rPr>
              <a:t>Text Translation</a:t>
            </a:r>
          </a:p>
          <a:p>
            <a:pPr>
              <a:lnSpc>
                <a:spcPct val="107000"/>
              </a:lnSpc>
              <a:spcAft>
                <a:spcPts val="800"/>
              </a:spcAft>
            </a:pP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endParaRPr lang="en-US" dirty="0">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8994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127AC17-69D5-482B-8078-78D005E4B869}"/>
              </a:ext>
            </a:extLst>
          </p:cNvPr>
          <p:cNvSpPr/>
          <p:nvPr/>
        </p:nvSpPr>
        <p:spPr>
          <a:xfrm>
            <a:off x="245969" y="178927"/>
            <a:ext cx="11700062" cy="6813340"/>
          </a:xfrm>
          <a:prstGeom prst="rect">
            <a:avLst/>
          </a:prstGeom>
        </p:spPr>
        <p:txBody>
          <a:bodyPr wrap="square">
            <a:spAutoFit/>
          </a:bodyPr>
          <a:lstStyle/>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Dialog Flow Agents: </a:t>
            </a:r>
          </a:p>
          <a:p>
            <a:pPr>
              <a:lnSpc>
                <a:spcPct val="107000"/>
              </a:lnSpc>
              <a:spcAft>
                <a:spcPts val="800"/>
              </a:spcAft>
            </a:pPr>
            <a:r>
              <a:rPr lang="en-US" dirty="0"/>
              <a:t> </a:t>
            </a:r>
            <a:r>
              <a:rPr lang="en-US" b="1" dirty="0" err="1"/>
              <a:t>Dialogflow</a:t>
            </a:r>
            <a:r>
              <a:rPr lang="en-US" dirty="0"/>
              <a:t> agents use </a:t>
            </a:r>
            <a:r>
              <a:rPr lang="en-US" b="1" dirty="0"/>
              <a:t>machine learning algorithms</a:t>
            </a:r>
            <a:r>
              <a:rPr lang="en-US" dirty="0"/>
              <a:t> to understand natural language utterances, match them to intents, and extract structured data. An agent learns both from training phrases that you provide and the language models built into </a:t>
            </a:r>
            <a:r>
              <a:rPr lang="en-US" b="1" dirty="0" err="1"/>
              <a:t>Dialogflow</a:t>
            </a:r>
            <a:r>
              <a:rPr lang="en-US" dirty="0"/>
              <a:t>.</a:t>
            </a:r>
            <a:endParaRPr lang="en-US" kern="1100" dirty="0">
              <a:solidFill>
                <a:srgbClr val="ED7D31"/>
              </a:solidFill>
              <a:latin typeface="Calibri" panose="020F0502020204030204" pitchFamily="34" charset="0"/>
              <a:cs typeface="Mangal" panose="02040503050203030202" pitchFamily="18" charset="0"/>
            </a:endParaRPr>
          </a:p>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 Agent Creation and training:</a:t>
            </a:r>
          </a:p>
          <a:p>
            <a:pPr>
              <a:lnSpc>
                <a:spcPct val="107000"/>
              </a:lnSpc>
              <a:spcAft>
                <a:spcPts val="800"/>
              </a:spcAft>
            </a:pPr>
            <a:endParaRPr lang="en-US" kern="1100" dirty="0">
              <a:latin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cs typeface="Mangal" panose="02040503050203030202" pitchFamily="18" charset="0"/>
              </a:rPr>
              <a:t>We used training phrases to create individual intents and tagged the required entities which can be associated with intents respectively</a:t>
            </a:r>
          </a:p>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Example :</a:t>
            </a:r>
          </a:p>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Training phrases for intent : </a:t>
            </a:r>
            <a:r>
              <a:rPr lang="en-US" sz="2000" b="1" kern="1100" dirty="0" err="1">
                <a:solidFill>
                  <a:srgbClr val="5B9BD5"/>
                </a:solidFill>
                <a:latin typeface="Calibri Light" panose="020F0302020204030204" pitchFamily="34" charset="0"/>
                <a:cs typeface="Mangal" panose="02040503050203030202" pitchFamily="18" charset="0"/>
              </a:rPr>
              <a:t>Jokes.get</a:t>
            </a:r>
            <a:endParaRPr lang="en-US" sz="2000" b="1" kern="1100" dirty="0">
              <a:solidFill>
                <a:srgbClr val="5B9BD5"/>
              </a:solidFill>
              <a:latin typeface="Calibri Light" panose="020F0302020204030204" pitchFamily="34" charset="0"/>
              <a:cs typeface="Mangal" panose="02040503050203030202" pitchFamily="18" charset="0"/>
            </a:endParaRPr>
          </a:p>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 Tell me a joke”</a:t>
            </a:r>
          </a:p>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“Can you tell a joke”</a:t>
            </a:r>
            <a:br>
              <a:rPr lang="en-US" kern="1100" dirty="0">
                <a:solidFill>
                  <a:srgbClr val="ED7D31"/>
                </a:solidFill>
                <a:latin typeface="Calibri" panose="020F0502020204030204" pitchFamily="34" charset="0"/>
                <a:cs typeface="Mangal" panose="02040503050203030202" pitchFamily="18" charset="0"/>
              </a:rPr>
            </a:br>
            <a:endParaRPr lang="en-US" kern="1100" dirty="0">
              <a:solidFill>
                <a:srgbClr val="ED7D31"/>
              </a:solidFill>
              <a:latin typeface="Calibri" panose="020F0502020204030204" pitchFamily="34" charset="0"/>
              <a:cs typeface="Mangal" panose="02040503050203030202" pitchFamily="18" charset="0"/>
            </a:endParaRPr>
          </a:p>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Training phrases for Intent: Weather</a:t>
            </a:r>
          </a:p>
          <a:p>
            <a:pPr>
              <a:lnSpc>
                <a:spcPct val="107000"/>
              </a:lnSpc>
              <a:spcAft>
                <a:spcPts val="800"/>
              </a:spcAft>
            </a:pPr>
            <a:r>
              <a:rPr lang="en-US" kern="1100" dirty="0">
                <a:solidFill>
                  <a:srgbClr val="ED7D31"/>
                </a:solidFill>
                <a:latin typeface="Calibri" panose="020F0502020204030204" pitchFamily="34" charset="0"/>
                <a:cs typeface="Mangal" panose="02040503050203030202" pitchFamily="18" charset="0"/>
              </a:rPr>
              <a:t>“How is the weather today”</a:t>
            </a:r>
          </a:p>
          <a:p>
            <a:pPr>
              <a:lnSpc>
                <a:spcPct val="107000"/>
              </a:lnSpc>
              <a:spcAft>
                <a:spcPts val="800"/>
              </a:spcAft>
            </a:pPr>
            <a:endParaRPr lang="en-US" kern="1100" dirty="0">
              <a:solidFill>
                <a:srgbClr val="ED7D31"/>
              </a:solidFill>
              <a:latin typeface="Calibri" panose="020F0502020204030204" pitchFamily="34" charset="0"/>
              <a:cs typeface="Mangal" panose="02040503050203030202" pitchFamily="18" charset="0"/>
            </a:endParaRPr>
          </a:p>
          <a:p>
            <a:pPr>
              <a:lnSpc>
                <a:spcPct val="107000"/>
              </a:lnSpc>
              <a:spcAft>
                <a:spcPts val="800"/>
              </a:spcAft>
            </a:pPr>
            <a:r>
              <a:rPr lang="en-US" kern="1100" dirty="0">
                <a:latin typeface="Calibri" panose="020F0502020204030204" pitchFamily="34" charset="0"/>
                <a:cs typeface="Mangal" panose="02040503050203030202" pitchFamily="18" charset="0"/>
              </a:rPr>
              <a:t>We trained other intent similarly </a:t>
            </a:r>
          </a:p>
          <a:p>
            <a:pPr>
              <a:lnSpc>
                <a:spcPct val="107000"/>
              </a:lnSpc>
              <a:spcAft>
                <a:spcPts val="800"/>
              </a:spcAft>
            </a:pPr>
            <a:endParaRPr lang="en-US" kern="1100" dirty="0">
              <a:solidFill>
                <a:srgbClr val="ED7D31"/>
              </a:solidFill>
              <a:latin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935310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33FA176-378C-4C67-BBCD-030977956B64}"/>
              </a:ext>
            </a:extLst>
          </p:cNvPr>
          <p:cNvSpPr/>
          <p:nvPr/>
        </p:nvSpPr>
        <p:spPr>
          <a:xfrm>
            <a:off x="452761" y="514904"/>
            <a:ext cx="7643674" cy="4764061"/>
          </a:xfrm>
          <a:prstGeom prst="rect">
            <a:avLst/>
          </a:prstGeom>
        </p:spPr>
        <p:txBody>
          <a:bodyPr wrap="square">
            <a:spAutoFit/>
          </a:bodyPr>
          <a:lstStyle/>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a:t>
            </a:r>
            <a:r>
              <a:rPr lang="en-US" sz="1600" b="1" kern="1100" dirty="0">
                <a:solidFill>
                  <a:srgbClr val="5B9BD5"/>
                </a:solidFill>
                <a:latin typeface="Calibri Light" panose="020F0302020204030204" pitchFamily="34" charset="0"/>
                <a:ea typeface="Times New Roman" panose="02020603050405020304" pitchFamily="18" charset="0"/>
                <a:cs typeface="Mangal" panose="02040503050203030202" pitchFamily="18" charset="0"/>
              </a:rPr>
              <a:t>Flow of Instructions </a:t>
            </a:r>
            <a:r>
              <a:rPr lang="en-US" sz="1600" b="1" kern="1100" dirty="0">
                <a:solidFill>
                  <a:srgbClr val="5B9BD5"/>
                </a:solidFill>
                <a:latin typeface="Calibri Light" panose="020F0302020204030204" pitchFamily="34" charset="0"/>
                <a:cs typeface="Mangal" panose="02040503050203030202" pitchFamily="18" charset="0"/>
              </a:rPr>
              <a:t> </a:t>
            </a:r>
            <a:r>
              <a:rPr lang="en-US" kern="1100" dirty="0">
                <a:latin typeface="Calibri" panose="020F0502020204030204" pitchFamily="34" charset="0"/>
                <a:ea typeface="Times New Roman" panose="02020603050405020304" pitchFamily="18" charset="0"/>
                <a:cs typeface="Mangal" panose="02040503050203030202" pitchFamily="18" charset="0"/>
              </a:rPr>
              <a:t>:</a:t>
            </a: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a:t>
            </a:r>
            <a:r>
              <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rPr>
              <a:t>Scenario 1: </a:t>
            </a:r>
            <a:r>
              <a:rPr lang="en-US" kern="1100" dirty="0">
                <a:solidFill>
                  <a:schemeClr val="accent6">
                    <a:lumMod val="75000"/>
                  </a:schemeClr>
                </a:solidFill>
                <a:latin typeface="Calibri" panose="020F0502020204030204" pitchFamily="34" charset="0"/>
                <a:ea typeface="Times New Roman" panose="02020603050405020304" pitchFamily="18" charset="0"/>
                <a:cs typeface="Mangal" panose="02040503050203030202" pitchFamily="18" charset="0"/>
              </a:rPr>
              <a:t>Weather Report</a:t>
            </a:r>
          </a:p>
          <a:p>
            <a:pPr marL="3657600" lvl="3" indent="-1828800">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Ask user for city </a:t>
            </a:r>
          </a:p>
          <a:p>
            <a:pPr marL="3657600" lvl="3" indent="-1828800">
              <a:lnSpc>
                <a:spcPct val="107000"/>
              </a:lnSpc>
              <a:spcAft>
                <a:spcPts val="800"/>
              </a:spcAft>
            </a:pPr>
            <a:r>
              <a:rPr lang="en-US" kern="1100" dirty="0">
                <a:latin typeface="Calibri" panose="020F0502020204030204" pitchFamily="34" charset="0"/>
                <a:cs typeface="Mangal" panose="02040503050203030202" pitchFamily="18" charset="0"/>
              </a:rPr>
              <a:t>- Call yahoo weather API</a:t>
            </a:r>
            <a:endParaRPr lang="en-US" kern="1100" dirty="0">
              <a:solidFill>
                <a:srgbClr val="ED7D31"/>
              </a:solidFill>
              <a:latin typeface="Calibri" panose="020F0502020204030204" pitchFamily="34" charset="0"/>
              <a:cs typeface="Mangal" panose="02040503050203030202" pitchFamily="18" charset="0"/>
            </a:endParaRPr>
          </a:p>
          <a:p>
            <a:pPr marL="3657600" lvl="3" indent="-1828800">
              <a:lnSpc>
                <a:spcPct val="107000"/>
              </a:lnSpc>
              <a:spcAft>
                <a:spcPts val="800"/>
              </a:spcAft>
            </a:pPr>
            <a:r>
              <a:rPr lang="en-US" kern="1100" dirty="0">
                <a:latin typeface="Calibri" panose="020F0502020204030204" pitchFamily="34" charset="0"/>
                <a:cs typeface="Mangal" panose="02040503050203030202" pitchFamily="18" charset="0"/>
              </a:rPr>
              <a:t>- Display the results obtained from API</a:t>
            </a:r>
          </a:p>
          <a:p>
            <a:pPr>
              <a:lnSpc>
                <a:spcPct val="107000"/>
              </a:lnSpc>
              <a:spcAft>
                <a:spcPts val="800"/>
              </a:spcAft>
            </a:pPr>
            <a:endPar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endParaRPr>
          </a:p>
          <a:p>
            <a:pPr>
              <a:lnSpc>
                <a:spcPct val="107000"/>
              </a:lnSpc>
              <a:spcAft>
                <a:spcPts val="800"/>
              </a:spcAft>
            </a:pPr>
            <a:r>
              <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rPr>
              <a:t>Scenario 2: </a:t>
            </a:r>
            <a:r>
              <a:rPr lang="en-US" kern="1100" dirty="0">
                <a:solidFill>
                  <a:schemeClr val="accent6">
                    <a:lumMod val="75000"/>
                  </a:schemeClr>
                </a:solidFill>
                <a:latin typeface="Calibri" panose="020F0502020204030204" pitchFamily="34" charset="0"/>
                <a:cs typeface="Mangal" panose="02040503050203030202" pitchFamily="18" charset="0"/>
              </a:rPr>
              <a:t>Jokes</a:t>
            </a:r>
          </a:p>
          <a:p>
            <a:pPr>
              <a:lnSpc>
                <a:spcPct val="107000"/>
              </a:lnSpc>
              <a:spcAft>
                <a:spcPts val="800"/>
              </a:spcAft>
            </a:pPr>
            <a:r>
              <a:rPr lang="en-US" kern="1100" dirty="0">
                <a:solidFill>
                  <a:schemeClr val="accent6">
                    <a:lumMod val="75000"/>
                  </a:schemeClr>
                </a:solidFill>
                <a:latin typeface="Calibri" panose="020F0502020204030204" pitchFamily="34" charset="0"/>
                <a:cs typeface="Mangal" panose="02040503050203030202" pitchFamily="18" charset="0"/>
              </a:rPr>
              <a:t>		</a:t>
            </a:r>
            <a:r>
              <a:rPr lang="en-US" kern="1100" dirty="0">
                <a:latin typeface="Calibri" panose="020F0502020204030204" pitchFamily="34" charset="0"/>
                <a:cs typeface="Mangal" panose="02040503050203030202" pitchFamily="18" charset="0"/>
              </a:rPr>
              <a:t>- Display the results from file Jokes.txt 		</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endParaRPr lang="en-US" dirty="0">
              <a:solidFill>
                <a:schemeClr val="accent2"/>
              </a:solidFill>
              <a:latin typeface="Calibri" panose="020F0502020204030204" pitchFamily="34" charset="0"/>
              <a:ea typeface="Times New Roman" panose="02020603050405020304" pitchFamily="18" charset="0"/>
              <a:cs typeface="Mangal" panose="02040503050203030202" pitchFamily="18" charset="0"/>
            </a:endParaRPr>
          </a:p>
          <a:p>
            <a:pPr>
              <a:lnSpc>
                <a:spcPct val="107000"/>
              </a:lnSpc>
              <a:spcAft>
                <a:spcPts val="800"/>
              </a:spcAft>
            </a:pPr>
            <a:r>
              <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rPr>
              <a:t>Scenario 3: </a:t>
            </a:r>
            <a:r>
              <a:rPr lang="en-US" kern="1100" dirty="0">
                <a:solidFill>
                  <a:schemeClr val="accent6">
                    <a:lumMod val="75000"/>
                  </a:schemeClr>
                </a:solidFill>
                <a:latin typeface="Calibri" panose="020F0502020204030204" pitchFamily="34" charset="0"/>
                <a:ea typeface="Times New Roman" panose="02020603050405020304" pitchFamily="18" charset="0"/>
                <a:cs typeface="Mangal" panose="02040503050203030202" pitchFamily="18" charset="0"/>
              </a:rPr>
              <a:t>News Report</a:t>
            </a:r>
          </a:p>
          <a:p>
            <a:pPr>
              <a:lnSpc>
                <a:spcPct val="107000"/>
              </a:lnSpc>
              <a:spcAft>
                <a:spcPts val="800"/>
              </a:spcAft>
            </a:pPr>
            <a:r>
              <a:rPr lang="en-US" kern="1100" dirty="0">
                <a:solidFill>
                  <a:schemeClr val="accent6">
                    <a:lumMod val="75000"/>
                  </a:schemeClr>
                </a:solidFill>
                <a:latin typeface="Calibri" panose="020F0502020204030204" pitchFamily="34" charset="0"/>
                <a:ea typeface="Times New Roman" panose="02020603050405020304" pitchFamily="18" charset="0"/>
                <a:cs typeface="Mangal" panose="02040503050203030202" pitchFamily="18" charset="0"/>
              </a:rPr>
              <a:t>		</a:t>
            </a:r>
            <a:r>
              <a:rPr lang="en-US" kern="1100" dirty="0">
                <a:latin typeface="Calibri" panose="020F0502020204030204" pitchFamily="34" charset="0"/>
                <a:ea typeface="Times New Roman" panose="02020603050405020304" pitchFamily="18" charset="0"/>
                <a:cs typeface="Mangal" panose="02040503050203030202" pitchFamily="18" charset="0"/>
              </a:rPr>
              <a:t>- Call the news </a:t>
            </a:r>
            <a:r>
              <a:rPr lang="en-US" kern="1100" dirty="0" err="1">
                <a:latin typeface="Calibri" panose="020F0502020204030204" pitchFamily="34" charset="0"/>
                <a:ea typeface="Times New Roman" panose="02020603050405020304" pitchFamily="18" charset="0"/>
                <a:cs typeface="Mangal" panose="02040503050203030202" pitchFamily="18" charset="0"/>
              </a:rPr>
              <a:t>api</a:t>
            </a:r>
            <a:endParaRPr lang="en-US" kern="1100" dirty="0">
              <a:latin typeface="Calibri" panose="020F0502020204030204" pitchFamily="34" charset="0"/>
              <a:ea typeface="Times New Roman" panose="02020603050405020304" pitchFamily="18" charset="0"/>
              <a:cs typeface="Mangal" panose="02040503050203030202" pitchFamily="18" charset="0"/>
            </a:endParaRPr>
          </a:p>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 Display the results</a:t>
            </a:r>
            <a:endParaRPr lang="en-US" dirty="0">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83888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AC2D0F-76D1-40FC-BEF1-9DF2CD71EDA7}"/>
              </a:ext>
            </a:extLst>
          </p:cNvPr>
          <p:cNvSpPr/>
          <p:nvPr/>
        </p:nvSpPr>
        <p:spPr>
          <a:xfrm>
            <a:off x="597762" y="442208"/>
            <a:ext cx="9087775" cy="5163016"/>
          </a:xfrm>
          <a:prstGeom prst="rect">
            <a:avLst/>
          </a:prstGeom>
        </p:spPr>
        <p:txBody>
          <a:bodyPr wrap="square">
            <a:spAutoFit/>
          </a:bodyPr>
          <a:lstStyle/>
          <a:p>
            <a:pPr>
              <a:lnSpc>
                <a:spcPct val="107000"/>
              </a:lnSpc>
              <a:spcAft>
                <a:spcPts val="800"/>
              </a:spcAft>
            </a:pPr>
            <a:r>
              <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rPr>
              <a:t>Scenario 4: </a:t>
            </a:r>
            <a:r>
              <a:rPr lang="en-US" kern="1100" dirty="0">
                <a:solidFill>
                  <a:schemeClr val="accent6">
                    <a:lumMod val="75000"/>
                  </a:schemeClr>
                </a:solidFill>
                <a:latin typeface="Calibri" panose="020F0502020204030204" pitchFamily="34" charset="0"/>
                <a:cs typeface="Mangal" panose="02040503050203030202" pitchFamily="18" charset="0"/>
              </a:rPr>
              <a:t>Text Translation</a:t>
            </a:r>
          </a:p>
          <a:p>
            <a:pPr marL="2286000" marR="0" indent="-182880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Default Input language is English </a:t>
            </a:r>
          </a:p>
          <a:p>
            <a:pPr marL="2286000" marR="0" indent="-182880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(Can also be changed to other Language Like: Hindi, Spanish)</a:t>
            </a:r>
          </a:p>
          <a:p>
            <a:pPr marL="2286000" marR="0" indent="-182880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Users Selects the Target Language </a:t>
            </a: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(We have limited Target language selection to Hindi, Chinese, French and German)</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Ask User for text which is to be translated</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Call the  Google translate API for Text Translation</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Display Result</a:t>
            </a:r>
            <a:endParaRPr lang="en-US" dirty="0">
              <a:latin typeface="Calibri" panose="020F0502020204030204" pitchFamily="34" charset="0"/>
              <a:ea typeface="Calibri" panose="020F0502020204030204" pitchFamily="34" charset="0"/>
              <a:cs typeface="Mangal" panose="02040503050203030202" pitchFamily="18" charset="0"/>
            </a:endParaRPr>
          </a:p>
          <a:p>
            <a:pPr>
              <a:lnSpc>
                <a:spcPct val="107000"/>
              </a:lnSpc>
              <a:spcAft>
                <a:spcPts val="800"/>
              </a:spcAft>
            </a:pPr>
            <a:endParaRPr lang="en-US" dirty="0">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494697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A6A0B5D-6B24-4022-9F77-67F51CE91367}"/>
              </a:ext>
            </a:extLst>
          </p:cNvPr>
          <p:cNvSpPr/>
          <p:nvPr/>
        </p:nvSpPr>
        <p:spPr>
          <a:xfrm>
            <a:off x="446841" y="539862"/>
            <a:ext cx="8714913" cy="4365106"/>
          </a:xfrm>
          <a:prstGeom prst="rect">
            <a:avLst/>
          </a:prstGeom>
        </p:spPr>
        <p:txBody>
          <a:bodyPr wrap="square">
            <a:spAutoFit/>
          </a:bodyPr>
          <a:lstStyle/>
          <a:p>
            <a:pPr>
              <a:lnSpc>
                <a:spcPct val="107000"/>
              </a:lnSpc>
              <a:spcAft>
                <a:spcPts val="800"/>
              </a:spcAft>
            </a:pPr>
            <a:r>
              <a:rPr lang="en-US" kern="1100" dirty="0">
                <a:latin typeface="Calibri" panose="020F0502020204030204" pitchFamily="34" charset="0"/>
                <a:ea typeface="Times New Roman" panose="02020603050405020304" pitchFamily="18" charset="0"/>
                <a:cs typeface="Mangal" panose="02040503050203030202" pitchFamily="18" charset="0"/>
              </a:rPr>
              <a:t> </a:t>
            </a:r>
            <a:r>
              <a:rPr lang="en-US" kern="1100" dirty="0">
                <a:solidFill>
                  <a:schemeClr val="accent2"/>
                </a:solidFill>
                <a:latin typeface="Calibri" panose="020F0502020204030204" pitchFamily="34" charset="0"/>
                <a:ea typeface="Times New Roman" panose="02020603050405020304" pitchFamily="18" charset="0"/>
                <a:cs typeface="Mangal" panose="02040503050203030202" pitchFamily="18" charset="0"/>
              </a:rPr>
              <a:t>Scenario 5: </a:t>
            </a:r>
            <a:r>
              <a:rPr lang="en-US" kern="1100" dirty="0">
                <a:solidFill>
                  <a:schemeClr val="accent6">
                    <a:lumMod val="75000"/>
                  </a:schemeClr>
                </a:solidFill>
                <a:latin typeface="Calibri" panose="020F0502020204030204" pitchFamily="34" charset="0"/>
                <a:cs typeface="Mangal" panose="02040503050203030202" pitchFamily="18" charset="0"/>
              </a:rPr>
              <a:t>Direction to a Restaurants </a:t>
            </a:r>
          </a:p>
          <a:p>
            <a:pPr marL="2286000" marR="0" indent="-182880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Ask User for cuisine preference</a:t>
            </a:r>
          </a:p>
          <a:p>
            <a:pPr marL="2286000" marR="0" indent="-182880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Ask User for Location preference </a:t>
            </a: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(Like nearby places  or any specific location like “Plano”)</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Provide user with List of restaurants based on user inputs</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User selects the restaurants from the List</a:t>
            </a:r>
          </a:p>
          <a:p>
            <a:pPr marL="457200" marR="0">
              <a:lnSpc>
                <a:spcPct val="107000"/>
              </a:lnSpc>
              <a:spcBef>
                <a:spcPts val="0"/>
              </a:spcBef>
              <a:spcAft>
                <a:spcPts val="800"/>
              </a:spcAft>
            </a:pPr>
            <a:endParaRPr lang="en-US" kern="1100" dirty="0">
              <a:latin typeface="Calibri" panose="020F0502020204030204" pitchFamily="34" charset="0"/>
              <a:cs typeface="Mangal" panose="02040503050203030202" pitchFamily="18" charset="0"/>
            </a:endParaRPr>
          </a:p>
          <a:p>
            <a:pPr marL="457200" marR="0">
              <a:lnSpc>
                <a:spcPct val="107000"/>
              </a:lnSpc>
              <a:spcBef>
                <a:spcPts val="0"/>
              </a:spcBef>
              <a:spcAft>
                <a:spcPts val="800"/>
              </a:spcAft>
            </a:pPr>
            <a:r>
              <a:rPr lang="en-US" kern="1100" dirty="0">
                <a:latin typeface="Calibri" panose="020F0502020204030204" pitchFamily="34" charset="0"/>
                <a:cs typeface="Mangal" panose="02040503050203030202" pitchFamily="18" charset="0"/>
              </a:rPr>
              <a:t>- Direction to the Selected Restaurant is displayed</a:t>
            </a:r>
          </a:p>
        </p:txBody>
      </p:sp>
    </p:spTree>
    <p:extLst>
      <p:ext uri="{BB962C8B-B14F-4D97-AF65-F5344CB8AC3E}">
        <p14:creationId xmlns:p14="http://schemas.microsoft.com/office/powerpoint/2010/main" val="2534397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0696E6D-3CE4-416F-8C50-A976713DC3DC}"/>
              </a:ext>
            </a:extLst>
          </p:cNvPr>
          <p:cNvSpPr/>
          <p:nvPr/>
        </p:nvSpPr>
        <p:spPr>
          <a:xfrm>
            <a:off x="266039" y="217732"/>
            <a:ext cx="11082448" cy="407035"/>
          </a:xfrm>
          <a:prstGeom prst="rect">
            <a:avLst/>
          </a:prstGeom>
        </p:spPr>
        <p:txBody>
          <a:bodyPr wrap="square">
            <a:spAutoFit/>
          </a:bodyPr>
          <a:lstStyle/>
          <a:p>
            <a:pPr>
              <a:lnSpc>
                <a:spcPct val="107000"/>
              </a:lnSpc>
              <a:spcAft>
                <a:spcPts val="800"/>
              </a:spcAft>
            </a:pPr>
            <a:r>
              <a:rPr lang="en-US" sz="2000" b="1" kern="1100" dirty="0">
                <a:solidFill>
                  <a:srgbClr val="5B9BD5"/>
                </a:solidFill>
                <a:latin typeface="Calibri Light" panose="020F0302020204030204" pitchFamily="34" charset="0"/>
                <a:cs typeface="Mangal" panose="02040503050203030202" pitchFamily="18" charset="0"/>
              </a:rPr>
              <a:t>Code Output:</a:t>
            </a:r>
          </a:p>
        </p:txBody>
      </p:sp>
      <p:pic>
        <p:nvPicPr>
          <p:cNvPr id="6" name="bandicam 2019-04-26 22-48-23-392">
            <a:hlinkClick r:id="" action="ppaction://media"/>
            <a:extLst>
              <a:ext uri="{FF2B5EF4-FFF2-40B4-BE49-F238E27FC236}">
                <a16:creationId xmlns:a16="http://schemas.microsoft.com/office/drawing/2014/main" id="{C8C6B529-7815-4374-AE14-A63BAE96DE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651399"/>
            <a:ext cx="12192000" cy="6233233"/>
          </a:xfrm>
          <a:prstGeom prst="rect">
            <a:avLst/>
          </a:prstGeom>
        </p:spPr>
      </p:pic>
    </p:spTree>
    <p:extLst>
      <p:ext uri="{BB962C8B-B14F-4D97-AF65-F5344CB8AC3E}">
        <p14:creationId xmlns:p14="http://schemas.microsoft.com/office/powerpoint/2010/main" val="2172360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9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58537">
                <p:cTn id="12"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620</TotalTime>
  <Words>193</Words>
  <Application>Microsoft Office PowerPoint</Application>
  <PresentationFormat>Widescreen</PresentationFormat>
  <Paragraphs>86</Paragraphs>
  <Slides>10</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Cambria Math</vt:lpstr>
      <vt:lpstr>Mangal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Ravi Dawar</dc:creator>
  <cp:lastModifiedBy>Ravi Dawar</cp:lastModifiedBy>
  <cp:revision>23</cp:revision>
  <dcterms:created xsi:type="dcterms:W3CDTF">2019-04-13T08:19:07Z</dcterms:created>
  <dcterms:modified xsi:type="dcterms:W3CDTF">2019-05-04T18:53:46Z</dcterms:modified>
</cp:coreProperties>
</file>

<file path=docProps/thumbnail.jpeg>
</file>